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60" r:id="rId4"/>
    <p:sldId id="258" r:id="rId5"/>
    <p:sldId id="261" r:id="rId6"/>
    <p:sldId id="263" r:id="rId7"/>
    <p:sldId id="265" r:id="rId8"/>
    <p:sldId id="264" r:id="rId9"/>
    <p:sldId id="272" r:id="rId10"/>
    <p:sldId id="268" r:id="rId11"/>
    <p:sldId id="269" r:id="rId12"/>
    <p:sldId id="270" r:id="rId13"/>
    <p:sldId id="271" r:id="rId14"/>
    <p:sldId id="26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62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9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1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81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9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174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551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76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7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9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2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00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6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4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5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39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409D5D-9E14-4687-BFB7-F040D9A12E97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9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491" y="1945794"/>
            <a:ext cx="10892270" cy="2421464"/>
          </a:xfrm>
        </p:spPr>
        <p:txBody>
          <a:bodyPr>
            <a:noAutofit/>
          </a:bodyPr>
          <a:lstStyle/>
          <a:p>
            <a:pPr algn="ctr"/>
            <a:r>
              <a:rPr lang="ru-RU" sz="4000" dirty="0"/>
              <a:t>Разработка плагина  системы регистрации действий пользователя в браузере  с  генерацией кода для автоматизации тестирования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62399" y="5013805"/>
            <a:ext cx="7197726" cy="1405467"/>
          </a:xfrm>
        </p:spPr>
        <p:txBody>
          <a:bodyPr/>
          <a:lstStyle/>
          <a:p>
            <a:r>
              <a:rPr lang="ru-RU" dirty="0"/>
              <a:t>Выполнила: Куликова Элина, студентка группы ИПБ-17</a:t>
            </a:r>
          </a:p>
          <a:p>
            <a:r>
              <a:rPr lang="ru-RU" dirty="0" smtClean="0"/>
              <a:t>Руководитель : Смирнов Н. В.</a:t>
            </a:r>
          </a:p>
        </p:txBody>
      </p:sp>
    </p:spTree>
    <p:extLst>
      <p:ext uri="{BB962C8B-B14F-4D97-AF65-F5344CB8AC3E}">
        <p14:creationId xmlns:p14="http://schemas.microsoft.com/office/powerpoint/2010/main" val="39213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возможности пользователя</a:t>
            </a:r>
            <a:endParaRPr lang="ru-RU" dirty="0"/>
          </a:p>
        </p:txBody>
      </p:sp>
      <p:pic>
        <p:nvPicPr>
          <p:cNvPr id="3" name="Рисунок 2" title="аавыавыаыв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096347"/>
            <a:ext cx="5797934" cy="4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6167120"/>
            <a:ext cx="606082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вариантов использования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32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взаимодействия пользователя и системы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13089" y="5981219"/>
            <a:ext cx="437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Диаграммы последовательности для процессов генерации кода теста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" y="1922200"/>
            <a:ext cx="5181600" cy="4705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24" y="2734973"/>
            <a:ext cx="49244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26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9440" y="1524000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последовательности для процесса обновления лога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56640" y="4772753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последовательности для процесса копирования сгенерированного кода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704059"/>
            <a:ext cx="5725728" cy="26579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3" y="3615171"/>
            <a:ext cx="5661891" cy="30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5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522720" y="608281"/>
            <a:ext cx="4328160" cy="5831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55600" y="468312"/>
            <a:ext cx="4683760" cy="5971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21920" y="6463456"/>
            <a:ext cx="5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Схема процесса сбора и анализа действий пользователя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898640" y="6467028"/>
            <a:ext cx="45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Схема процесса генерации </a:t>
            </a:r>
            <a:r>
              <a:rPr lang="en-US" dirty="0" smtClean="0"/>
              <a:t>java-</a:t>
            </a:r>
            <a:r>
              <a:rPr lang="ru-RU" dirty="0" smtClean="0"/>
              <a:t>кода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7" y="582074"/>
            <a:ext cx="3477977" cy="57758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19" y="743904"/>
            <a:ext cx="2380902" cy="56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2" t="27911" r="38287" b="31538"/>
          <a:stretch/>
        </p:blipFill>
        <p:spPr bwMode="auto">
          <a:xfrm>
            <a:off x="5793867" y="618688"/>
            <a:ext cx="4612847" cy="351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161814" y="4904240"/>
            <a:ext cx="8048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 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&lt;script </a:t>
            </a:r>
            <a:r>
              <a:rPr lang="en-US" sz="36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src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="build/</a:t>
            </a:r>
            <a:r>
              <a:rPr lang="en-US" sz="3600" b="1" dirty="0">
                <a:solidFill>
                  <a:srgbClr val="2D6CB9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ui.bundle.js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"&gt;&lt;/script&gt;</a:t>
            </a:r>
            <a:endParaRPr lang="ru-RU" sz="36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8" name="Picture 4" descr="Branding Guidelines | webp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86" y="1590531"/>
            <a:ext cx="5955510" cy="231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4" y="5775739"/>
            <a:ext cx="10715915" cy="36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183120" y="3362960"/>
            <a:ext cx="2316480" cy="54529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171440" y="4084683"/>
            <a:ext cx="1717040" cy="862384"/>
          </a:xfrm>
          <a:prstGeom prst="straightConnector1">
            <a:avLst/>
          </a:prstGeom>
          <a:ln w="984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9499600" y="4057246"/>
            <a:ext cx="1219200" cy="1569499"/>
          </a:xfrm>
          <a:prstGeom prst="straightConnector1">
            <a:avLst/>
          </a:prstGeom>
          <a:ln w="1111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00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Семинар\exten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81" y="378364"/>
            <a:ext cx="9334776" cy="60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056" y="1337733"/>
            <a:ext cx="11164453" cy="3649133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	В </a:t>
            </a:r>
            <a:r>
              <a:rPr lang="ru-RU" sz="2000" dirty="0">
                <a:cs typeface="Times New Roman" panose="02020603050405020304" pitchFamily="18" charset="0"/>
              </a:rPr>
              <a:t>современном мире скорость выпуска программных продуктов на рынок является неотъемлемой частью конкурентной борьбы. Чем раньше начинается тестирование, тем быстрее продукт попадет в реальную эксплуатацию. </a:t>
            </a:r>
            <a:endParaRPr lang="ru-RU" sz="2000" dirty="0" smtClean="0"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000" dirty="0"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cs typeface="Times New Roman" panose="02020603050405020304" pitchFamily="18" charset="0"/>
              </a:rPr>
              <a:t>Современное </a:t>
            </a:r>
            <a:r>
              <a:rPr lang="ru-RU" sz="2000" dirty="0">
                <a:cs typeface="Times New Roman" panose="02020603050405020304" pitchFamily="18" charset="0"/>
              </a:rPr>
              <a:t>программное обеспечение является сложным многофункциональным объектом. Его ручная проверка требует значительных трудовых, денежных и временных затрат. Поэтому на помощь и приходят средства автоматизации тестирования</a:t>
            </a:r>
            <a:r>
              <a:rPr lang="ru-RU" sz="2000" dirty="0" smtClean="0">
                <a:cs typeface="Times New Roman" panose="02020603050405020304" pitchFamily="18" charset="0"/>
              </a:rPr>
              <a:t>. Благодаря автоматизации можно </a:t>
            </a:r>
            <a:r>
              <a:rPr lang="ru-RU" sz="2000" dirty="0">
                <a:cs typeface="Times New Roman" panose="02020603050405020304" pitchFamily="18" charset="0"/>
              </a:rPr>
              <a:t>резко увеличить количество создаваемых тестов для систем и как можно быстрее выпускать новые программные продукты и улучшать их.</a:t>
            </a: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86" y="4013969"/>
            <a:ext cx="5283981" cy="26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54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309" y="2409151"/>
            <a:ext cx="10131425" cy="3649133"/>
          </a:xfrm>
        </p:spPr>
        <p:txBody>
          <a:bodyPr/>
          <a:lstStyle/>
          <a:p>
            <a:pPr marL="0" lvl="0" indent="0">
              <a:buNone/>
            </a:pPr>
            <a:r>
              <a:rPr lang="ru-RU" sz="2200" b="1" u="sng" dirty="0" smtClean="0"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200" dirty="0" smtClean="0">
                <a:cs typeface="Times New Roman" panose="02020603050405020304" pitchFamily="18" charset="0"/>
              </a:rPr>
              <a:t>Создать </a:t>
            </a:r>
            <a:r>
              <a:rPr lang="ru-RU" sz="2200" dirty="0">
                <a:cs typeface="Times New Roman" panose="02020603050405020304" pitchFamily="18" charset="0"/>
              </a:rPr>
              <a:t>плагин, который будет регистрировать действия пользователей в браузере</a:t>
            </a:r>
            <a:r>
              <a:rPr lang="ru-RU" sz="2200" dirty="0" smtClean="0"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200" dirty="0" smtClean="0">
                <a:cs typeface="Times New Roman" panose="02020603050405020304" pitchFamily="18" charset="0"/>
              </a:rPr>
              <a:t>Определять по каким </a:t>
            </a:r>
            <a:r>
              <a:rPr lang="en-US" sz="2200" dirty="0" err="1" smtClean="0">
                <a:cs typeface="Times New Roman" panose="02020603050405020304" pitchFamily="18" charset="0"/>
              </a:rPr>
              <a:t>ui</a:t>
            </a:r>
            <a:r>
              <a:rPr lang="ru-RU" sz="2200" dirty="0" smtClean="0">
                <a:cs typeface="Times New Roman" panose="02020603050405020304" pitchFamily="18" charset="0"/>
              </a:rPr>
              <a:t>-компонентам </a:t>
            </a:r>
            <a:r>
              <a:rPr lang="en-US" sz="2200" dirty="0" smtClean="0">
                <a:cs typeface="Times New Roman" panose="02020603050405020304" pitchFamily="18" charset="0"/>
              </a:rPr>
              <a:t>web-</a:t>
            </a:r>
            <a:r>
              <a:rPr lang="ru-RU" sz="2200" dirty="0" smtClean="0">
                <a:cs typeface="Times New Roman" panose="02020603050405020304" pitchFamily="18" charset="0"/>
              </a:rPr>
              <a:t>приложения совершено действие;</a:t>
            </a:r>
            <a:endParaRPr lang="ru-RU" sz="2200" dirty="0">
              <a:cs typeface="Times New Roman" panose="02020603050405020304" pitchFamily="18" charset="0"/>
            </a:endParaRPr>
          </a:p>
          <a:p>
            <a:pPr lvl="0" algn="just"/>
            <a:r>
              <a:rPr lang="ru-RU" sz="2200" dirty="0" smtClean="0">
                <a:cs typeface="Times New Roman" panose="02020603050405020304" pitchFamily="18" charset="0"/>
              </a:rPr>
              <a:t>Добавить </a:t>
            </a:r>
            <a:r>
              <a:rPr lang="ru-RU" sz="2200" dirty="0">
                <a:cs typeface="Times New Roman" panose="02020603050405020304" pitchFamily="18" charset="0"/>
              </a:rPr>
              <a:t>генерацию </a:t>
            </a:r>
            <a:r>
              <a:rPr lang="ru-RU" sz="2200" dirty="0" err="1">
                <a:cs typeface="Times New Roman" panose="02020603050405020304" pitchFamily="18" charset="0"/>
              </a:rPr>
              <a:t>java</a:t>
            </a:r>
            <a:r>
              <a:rPr lang="ru-RU" sz="2200" dirty="0">
                <a:cs typeface="Times New Roman" panose="02020603050405020304" pitchFamily="18" charset="0"/>
              </a:rPr>
              <a:t>-кода </a:t>
            </a:r>
            <a:r>
              <a:rPr lang="ru-RU" sz="2200" dirty="0" smtClean="0">
                <a:cs typeface="Times New Roman" panose="02020603050405020304" pitchFamily="18" charset="0"/>
              </a:rPr>
              <a:t>тестов (шаблонов</a:t>
            </a:r>
            <a:r>
              <a:rPr lang="ru-RU" sz="2200" dirty="0">
                <a:cs typeface="Times New Roman" panose="02020603050405020304" pitchFamily="18" charset="0"/>
              </a:rPr>
              <a:t>) для </a:t>
            </a:r>
            <a:r>
              <a:rPr lang="en-US" sz="2200" dirty="0" err="1">
                <a:cs typeface="Times New Roman" panose="02020603050405020304" pitchFamily="18" charset="0"/>
              </a:rPr>
              <a:t>ui</a:t>
            </a:r>
            <a:r>
              <a:rPr lang="ru-RU" sz="2200" dirty="0">
                <a:cs typeface="Times New Roman" panose="02020603050405020304" pitchFamily="18" charset="0"/>
              </a:rPr>
              <a:t>-компонентов</a:t>
            </a:r>
            <a:r>
              <a:rPr lang="ru-RU" sz="2400" dirty="0"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0" y="5624657"/>
            <a:ext cx="10200215" cy="350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94" y="1880199"/>
            <a:ext cx="1102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 smtClean="0"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cs typeface="Times New Roman" panose="02020603050405020304" pitchFamily="18" charset="0"/>
              </a:rPr>
              <a:t> –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 процесс автоматизации тестирования, сократить время на написания автоматизированных тестов и увеличить количество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4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1026" name="Picture 2" descr="Картинки по запросу &quot;Selenium I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5" y="2065867"/>
            <a:ext cx="5852161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ent 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69" y="276712"/>
            <a:ext cx="5030170" cy="333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5309" y="5966691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Selenium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95855" y="5966691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Wildfire</a:t>
            </a:r>
            <a:r>
              <a:rPr lang="ru-RU" dirty="0"/>
              <a:t>.</a:t>
            </a:r>
            <a:r>
              <a:rPr lang="en-US" dirty="0" err="1"/>
              <a:t>ai</a:t>
            </a:r>
            <a:endParaRPr lang="ru-RU" dirty="0"/>
          </a:p>
        </p:txBody>
      </p:sp>
      <p:pic>
        <p:nvPicPr>
          <p:cNvPr id="1032" name="Picture 8" descr="Simulation 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69" y="2912476"/>
            <a:ext cx="5030170" cy="29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39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Функциональные </a:t>
            </a:r>
            <a:r>
              <a:rPr lang="ru-RU" dirty="0"/>
              <a:t>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7400" y="1855740"/>
            <a:ext cx="10859654" cy="4674369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ru-RU" dirty="0"/>
              <a:t>Система должна регистрировать действия пользователя при работе в веб-приложении на странице браузера;</a:t>
            </a:r>
          </a:p>
          <a:p>
            <a:pPr lvl="0" algn="just"/>
            <a:r>
              <a:rPr lang="ru-RU" dirty="0"/>
              <a:t>Система должна анализировать и обрабатывать полученные события с веб-страницы приложения;</a:t>
            </a:r>
          </a:p>
          <a:p>
            <a:pPr lvl="0" algn="just"/>
            <a:r>
              <a:rPr lang="ru-RU" dirty="0"/>
              <a:t>Система должна определять с какими </a:t>
            </a:r>
            <a:r>
              <a:rPr lang="en-US" dirty="0" err="1"/>
              <a:t>ui</a:t>
            </a:r>
            <a:r>
              <a:rPr lang="ru-RU" dirty="0"/>
              <a:t>-компонентами и элементами веб-приложения взаимодействовал пользователь;</a:t>
            </a:r>
          </a:p>
          <a:p>
            <a:pPr lvl="0" algn="just"/>
            <a:r>
              <a:rPr lang="ru-RU" dirty="0"/>
              <a:t>Система должны сохранять собранные данные о событиях в клиентское хранилище </a:t>
            </a:r>
            <a:r>
              <a:rPr lang="en-US" dirty="0" err="1"/>
              <a:t>IndexedDB</a:t>
            </a:r>
            <a:r>
              <a:rPr lang="ru-RU" dirty="0"/>
              <a:t> для последующей с ними работы;</a:t>
            </a:r>
          </a:p>
          <a:p>
            <a:pPr lvl="0" algn="just"/>
            <a:r>
              <a:rPr lang="ru-RU" dirty="0"/>
              <a:t>Система должна превращать собранные действия в код на языке программирования </a:t>
            </a:r>
            <a:r>
              <a:rPr lang="en-US" dirty="0"/>
              <a:t>java</a:t>
            </a:r>
            <a:r>
              <a:rPr lang="ru-RU" dirty="0"/>
              <a:t>, адаптированный под корпоративную библиотеку автоматизации тестирования </a:t>
            </a:r>
            <a:r>
              <a:rPr lang="en-US" dirty="0" err="1"/>
              <a:t>autotest</a:t>
            </a:r>
            <a:r>
              <a:rPr lang="ru-RU" dirty="0"/>
              <a:t>-</a:t>
            </a:r>
            <a:r>
              <a:rPr lang="en-US" dirty="0"/>
              <a:t>lib</a:t>
            </a:r>
            <a:r>
              <a:rPr lang="ru-RU" dirty="0"/>
              <a:t>;</a:t>
            </a:r>
          </a:p>
          <a:p>
            <a:pPr lvl="0" algn="just"/>
            <a:r>
              <a:rPr lang="ru-RU" dirty="0"/>
              <a:t>Система должна предоставлять пользователю через графический интерфейс следующие функции:</a:t>
            </a:r>
            <a:endParaRPr lang="ru-RU" sz="1400" dirty="0"/>
          </a:p>
          <a:p>
            <a:pPr lvl="1" algn="just"/>
            <a:r>
              <a:rPr lang="ru-RU" dirty="0"/>
              <a:t>Начать генерацию кода автоматизированного теста;</a:t>
            </a:r>
            <a:endParaRPr lang="ru-RU" sz="1200" dirty="0"/>
          </a:p>
          <a:p>
            <a:pPr lvl="1" algn="just"/>
            <a:r>
              <a:rPr lang="ru-RU" dirty="0"/>
              <a:t>Закончить генерация кода автоматизированного теста;</a:t>
            </a:r>
            <a:endParaRPr lang="ru-RU" sz="1200" dirty="0"/>
          </a:p>
          <a:p>
            <a:pPr lvl="1" algn="just"/>
            <a:r>
              <a:rPr lang="ru-RU" dirty="0"/>
              <a:t>Обновить лог </a:t>
            </a:r>
            <a:r>
              <a:rPr lang="ru-RU" dirty="0" smtClean="0"/>
              <a:t>событий;</a:t>
            </a:r>
            <a:endParaRPr lang="ru-RU" sz="1200" dirty="0"/>
          </a:p>
          <a:p>
            <a:pPr lvl="1" algn="just"/>
            <a:r>
              <a:rPr lang="ru-RU" dirty="0" smtClean="0"/>
              <a:t>Скопировать </a:t>
            </a:r>
            <a:r>
              <a:rPr lang="ru-RU" dirty="0"/>
              <a:t>сгенерированный код.</a:t>
            </a:r>
          </a:p>
        </p:txBody>
      </p:sp>
    </p:spTree>
    <p:extLst>
      <p:ext uri="{BB962C8B-B14F-4D97-AF65-F5344CB8AC3E}">
        <p14:creationId xmlns:p14="http://schemas.microsoft.com/office/powerpoint/2010/main" val="171030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Нефункциональные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809559"/>
            <a:ext cx="10434781" cy="77662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Удобный и понятный интерфейс для работы с программным продуктом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4" y="2492814"/>
            <a:ext cx="7823200" cy="41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81891" y="2540000"/>
            <a:ext cx="3362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</a:t>
            </a:r>
            <a:r>
              <a:rPr lang="ru-RU" dirty="0"/>
              <a:t>и </a:t>
            </a:r>
            <a:r>
              <a:rPr lang="en-US" dirty="0"/>
              <a:t>UI </a:t>
            </a:r>
            <a:r>
              <a:rPr lang="ru-RU" dirty="0"/>
              <a:t>общаются между собой посредством отправки сообщений через </a:t>
            </a:r>
            <a:r>
              <a:rPr lang="en-US" dirty="0"/>
              <a:t>content-script </a:t>
            </a:r>
            <a:r>
              <a:rPr lang="ru-RU" dirty="0"/>
              <a:t>и </a:t>
            </a:r>
            <a:r>
              <a:rPr lang="en-US" dirty="0"/>
              <a:t>background: </a:t>
            </a:r>
            <a:r>
              <a:rPr lang="en-US" b="1" i="1" dirty="0"/>
              <a:t>Agent &lt;-&gt; content-script &lt;-&gt; background &lt;-&gt; UI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08" y="748145"/>
            <a:ext cx="7037246" cy="56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67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технологии</a:t>
            </a:r>
            <a:endParaRPr lang="ru-RU" dirty="0"/>
          </a:p>
        </p:txBody>
      </p:sp>
      <p:pic>
        <p:nvPicPr>
          <p:cNvPr id="3" name="Picture 2" descr="Картинки по запросу &quot;webstor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6" y="1868489"/>
            <a:ext cx="1813327" cy="18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Картинки по запросу &quot;ts babel j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5" y="4043088"/>
            <a:ext cx="3166957" cy="23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Картинки по запросу &quot;npm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80" y="2273292"/>
            <a:ext cx="2906684" cy="1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артинки по запросу &quot;react redux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81" y="2469825"/>
            <a:ext cx="5014982" cy="35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te beautiful frontend of your web in react js with redux by  Rehman_mune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70" y="4043088"/>
            <a:ext cx="2735848" cy="15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42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Indexeddb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0" y="281864"/>
            <a:ext cx="6972010" cy="35680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2" y="2797971"/>
            <a:ext cx="7192636" cy="38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876</TotalTime>
  <Words>281</Words>
  <Application>Microsoft Office PowerPoint</Application>
  <PresentationFormat>Широкоэкранный</PresentationFormat>
  <Paragraphs>41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Times New Roman</vt:lpstr>
      <vt:lpstr>Небеса</vt:lpstr>
      <vt:lpstr>Разработка плагина  системы регистрации действий пользователя в браузере  с  генерацией кода для автоматизации тестирования</vt:lpstr>
      <vt:lpstr>Актуальность</vt:lpstr>
      <vt:lpstr>Цели и задачи</vt:lpstr>
      <vt:lpstr>Аналоги</vt:lpstr>
      <vt:lpstr>Основные Функциональные требования</vt:lpstr>
      <vt:lpstr>Нефункциональные требования</vt:lpstr>
      <vt:lpstr>Архитектура</vt:lpstr>
      <vt:lpstr>Основные технологии</vt:lpstr>
      <vt:lpstr>Indexeddb</vt:lpstr>
      <vt:lpstr>Функциональные возможности пользователя</vt:lpstr>
      <vt:lpstr>Процесс взаимодействия пользователя и системы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плагина  системы регистрации действий пользователя в браузере  с  генерацией кода для автоматизации тестирования</dc:title>
  <dc:creator>Lina OWL</dc:creator>
  <cp:lastModifiedBy>Lina OWL</cp:lastModifiedBy>
  <cp:revision>53</cp:revision>
  <dcterms:created xsi:type="dcterms:W3CDTF">2021-02-13T17:48:34Z</dcterms:created>
  <dcterms:modified xsi:type="dcterms:W3CDTF">2021-05-26T16:00:20Z</dcterms:modified>
</cp:coreProperties>
</file>